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0"/>
  </p:notesMasterIdLst>
  <p:sldIdLst>
    <p:sldId id="360" r:id="rId3"/>
    <p:sldId id="355" r:id="rId4"/>
    <p:sldId id="371" r:id="rId5"/>
    <p:sldId id="376" r:id="rId6"/>
    <p:sldId id="380" r:id="rId7"/>
    <p:sldId id="414" r:id="rId8"/>
    <p:sldId id="256" r:id="rId9"/>
    <p:sldId id="265" r:id="rId10"/>
    <p:sldId id="378" r:id="rId11"/>
    <p:sldId id="421" r:id="rId12"/>
    <p:sldId id="423" r:id="rId13"/>
    <p:sldId id="266" r:id="rId14"/>
    <p:sldId id="362" r:id="rId15"/>
    <p:sldId id="268" r:id="rId16"/>
    <p:sldId id="269" r:id="rId17"/>
    <p:sldId id="270" r:id="rId18"/>
    <p:sldId id="291" r:id="rId19"/>
    <p:sldId id="417" r:id="rId20"/>
    <p:sldId id="413" r:id="rId21"/>
    <p:sldId id="364" r:id="rId22"/>
    <p:sldId id="280" r:id="rId23"/>
    <p:sldId id="340" r:id="rId24"/>
    <p:sldId id="386" r:id="rId25"/>
    <p:sldId id="281" r:id="rId26"/>
    <p:sldId id="426" r:id="rId27"/>
    <p:sldId id="295" r:id="rId28"/>
    <p:sldId id="384" r:id="rId29"/>
    <p:sldId id="297" r:id="rId30"/>
    <p:sldId id="387" r:id="rId31"/>
    <p:sldId id="285" r:id="rId32"/>
    <p:sldId id="392" r:id="rId33"/>
    <p:sldId id="418" r:id="rId34"/>
    <p:sldId id="372" r:id="rId35"/>
    <p:sldId id="366" r:id="rId36"/>
    <p:sldId id="301" r:id="rId37"/>
    <p:sldId id="406" r:id="rId38"/>
    <p:sldId id="303" r:id="rId39"/>
    <p:sldId id="304" r:id="rId40"/>
    <p:sldId id="407" r:id="rId41"/>
    <p:sldId id="410" r:id="rId42"/>
    <p:sldId id="368" r:id="rId43"/>
    <p:sldId id="309" r:id="rId44"/>
    <p:sldId id="302" r:id="rId45"/>
    <p:sldId id="310" r:id="rId46"/>
    <p:sldId id="311" r:id="rId47"/>
    <p:sldId id="312" r:id="rId48"/>
    <p:sldId id="313" r:id="rId49"/>
    <p:sldId id="314" r:id="rId50"/>
    <p:sldId id="411" r:id="rId51"/>
    <p:sldId id="369" r:id="rId52"/>
    <p:sldId id="321" r:id="rId53"/>
    <p:sldId id="363" r:id="rId54"/>
    <p:sldId id="332" r:id="rId55"/>
    <p:sldId id="333" r:id="rId56"/>
    <p:sldId id="323" r:id="rId57"/>
    <p:sldId id="319" r:id="rId58"/>
    <p:sldId id="336" r:id="rId59"/>
    <p:sldId id="324" r:id="rId60"/>
    <p:sldId id="331" r:id="rId61"/>
    <p:sldId id="370" r:id="rId62"/>
    <p:sldId id="412" r:id="rId63"/>
    <p:sldId id="416" r:id="rId64"/>
    <p:sldId id="427" r:id="rId65"/>
    <p:sldId id="328" r:id="rId66"/>
    <p:sldId id="430" r:id="rId67"/>
    <p:sldId id="428" r:id="rId68"/>
    <p:sldId id="429" r:id="rId69"/>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412"/>
            <p14:sldId id="416"/>
            <p14:sldId id="427"/>
            <p14:sldId id="328"/>
            <p14:sldId id="430"/>
            <p14:sldId id="428"/>
            <p14:sldId id="429"/>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9026" autoAdjust="0"/>
  </p:normalViewPr>
  <p:slideViewPr>
    <p:cSldViewPr snapToGrid="0">
      <p:cViewPr varScale="1">
        <p:scale>
          <a:sx n="69" d="100"/>
          <a:sy n="69" d="100"/>
        </p:scale>
        <p:origin x="1382" y="31"/>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focusing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you're trying to subset the rows of your data set, `filter()` is the function that you would use.</a:t>
            </a:r>
          </a:p>
          <a:p>
            <a:pPr marL="0" indent="0">
              <a:buClr>
                <a:schemeClr val="dk1"/>
              </a:buClr>
              <a:buNone/>
            </a:pP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Check time – if after 1:45 skip</a:t>
            </a:r>
          </a:p>
        </p:txBody>
      </p:sp>
    </p:spTree>
    <p:extLst>
      <p:ext uri="{BB962C8B-B14F-4D97-AF65-F5344CB8AC3E}">
        <p14:creationId xmlns:p14="http://schemas.microsoft.com/office/powerpoint/2010/main" val="3475319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lets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r>
              <a:rPr lang="en-US" dirty="0"/>
              <a:t> </a:t>
            </a:r>
          </a:p>
          <a:p>
            <a:pPr marL="0" indent="0">
              <a:buNone/>
            </a:pPr>
            <a:r>
              <a:rPr lang="en-US" dirty="0" err="1"/>
              <a:t>Dplyr</a:t>
            </a:r>
            <a:r>
              <a:rPr lang="en-US" dirty="0"/>
              <a:t> allows you to do this with the pipe operator, which is what you're looking at here.</a:t>
            </a: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15</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961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06787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a:p>
            <a:pPr marL="514350" indent="-514350">
              <a:buAutoNum type="arabicPeriod"/>
            </a:pPr>
            <a:r>
              <a:rPr lang="en-US" sz="2400" dirty="0"/>
              <a:t>Use the pipe operator to pass the output of one function as an input to the next function</a:t>
            </a:r>
          </a:p>
          <a:p>
            <a:pPr marL="514350" indent="-514350">
              <a:buAutoNum type="arabicPeriod"/>
            </a:pPr>
            <a:r>
              <a:rPr lang="en-US" sz="24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20</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6879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26</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279242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5102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33720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143808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2254248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75716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40</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350" marR="2540">
              <a:lnSpc>
                <a:spcPct val="124848"/>
              </a:lnSpc>
            </a:pPr>
            <a:r>
              <a:rPr lang="en-US" sz="3200">
                <a:solidFill>
                  <a:srgbClr val="005493"/>
                </a:solidFill>
                <a:ea typeface="Calibri"/>
                <a:sym typeface="Calibri"/>
              </a:rPr>
              <a:t>The column </a:t>
            </a:r>
            <a:r>
              <a:rPr lang="en-US" sz="3200">
                <a:solidFill>
                  <a:srgbClr val="005493"/>
                </a:solidFill>
                <a:latin typeface="Consolas"/>
                <a:ea typeface="Calibri"/>
                <a:sym typeface="Calibri"/>
              </a:rPr>
              <a:t>ct_value</a:t>
            </a:r>
            <a:r>
              <a:rPr lang="en-US" sz="3200">
                <a:solidFill>
                  <a:srgbClr val="005493"/>
                </a:solidFill>
                <a:ea typeface="Calibri"/>
                <a:sym typeface="Calibri"/>
              </a:rPr>
              <a:t> contains the cycle threshold (Ct) </a:t>
            </a:r>
            <a:r>
              <a:rPr lang="en-US" sz="3200" dirty="0">
                <a:solidFill>
                  <a:srgbClr val="005493"/>
                </a:solidFill>
                <a:ea typeface="Calibri"/>
                <a:sym typeface="Calibri"/>
              </a:rPr>
              <a:t>for the real-time PCR that generated the final result.</a:t>
            </a:r>
            <a:endParaRPr lang="en-US" sz="3600" dirty="0">
              <a:solidFill>
                <a:srgbClr val="005493"/>
              </a:solidFill>
              <a:ea typeface="Calibri"/>
            </a:endParaRPr>
          </a:p>
          <a:p>
            <a:pPr marL="6350" marR="2540">
              <a:lnSpc>
                <a:spcPct val="124848"/>
              </a:lnSpc>
            </a:pPr>
            <a:endParaRPr lang="en-US" sz="2800" dirty="0">
              <a:solidFill>
                <a:srgbClr val="005493"/>
              </a:solidFill>
              <a:latin typeface="Arial" panose="020B0604020202020204" pitchFamily="34" charset="0"/>
              <a:ea typeface="Calibri"/>
              <a:cs typeface="Arial" panose="020B0604020202020204" pitchFamily="34" charset="0"/>
            </a:endParaRPr>
          </a:p>
          <a:p>
            <a:pPr marL="6350" marR="2540">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endParaRPr lang="en-US" sz="2800" dirty="0">
              <a:solidFill>
                <a:srgbClr val="005493"/>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129948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42</a:t>
            </a:fld>
            <a:endParaRPr lang="en-US"/>
          </a:p>
        </p:txBody>
      </p:sp>
    </p:spTree>
    <p:extLst>
      <p:ext uri="{BB962C8B-B14F-4D97-AF65-F5344CB8AC3E}">
        <p14:creationId xmlns:p14="http://schemas.microsoft.com/office/powerpoint/2010/main" val="1868979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43</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52962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784428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46</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260780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48</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49</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50</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5</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Selects the column with the receive to verify turnaround time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well as the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3. Arrange the `</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 </a:t>
            </a:r>
            <a:r>
              <a:rPr lang="en-US" sz="2800" dirty="0">
                <a:solidFill>
                  <a:srgbClr val="005493"/>
                </a:solidFill>
                <a:latin typeface="Calibri"/>
                <a:ea typeface="Calibri"/>
                <a:cs typeface="Calibri"/>
                <a:sym typeface="Calibri"/>
              </a:rPr>
              <a:t>from highest to lowest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51</a:t>
            </a:fld>
            <a:endParaRPr lang="en-US"/>
          </a:p>
        </p:txBody>
      </p:sp>
    </p:spTree>
    <p:extLst>
      <p:ext uri="{BB962C8B-B14F-4D97-AF65-F5344CB8AC3E}">
        <p14:creationId xmlns:p14="http://schemas.microsoft.com/office/powerpoint/2010/main" val="3589539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698535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54</a:t>
            </a:fld>
            <a:endParaRPr lang="en-US"/>
          </a:p>
        </p:txBody>
      </p:sp>
    </p:spTree>
    <p:extLst>
      <p:ext uri="{BB962C8B-B14F-4D97-AF65-F5344CB8AC3E}">
        <p14:creationId xmlns:p14="http://schemas.microsoft.com/office/powerpoint/2010/main" val="1208223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4248535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310296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57</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7410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60</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61</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Use code templates containing dplyr functions to tidy a raw data set</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Dplyr tips and tricks</a:t>
            </a:r>
          </a:p>
        </p:txBody>
      </p:sp>
    </p:spTree>
    <p:extLst>
      <p:ext uri="{BB962C8B-B14F-4D97-AF65-F5344CB8AC3E}">
        <p14:creationId xmlns:p14="http://schemas.microsoft.com/office/powerpoint/2010/main" val="3597243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64</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65</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48831</TotalTime>
  <Words>6377</Words>
  <Application>Microsoft Office PowerPoint</Application>
  <PresentationFormat>Widescreen</PresentationFormat>
  <Paragraphs>833</Paragraphs>
  <Slides>67</Slides>
  <Notes>67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67</vt:i4>
      </vt:variant>
    </vt:vector>
  </HeadingPairs>
  <TitlesOfParts>
    <vt:vector size="82"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mean and median collect to verify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PowerPoint Presentation</vt:lpstr>
      <vt:lpstr>Dplyr tips and tricks</vt:lpstr>
      <vt:lpstr>select()</vt:lpstr>
      <vt:lpstr>filter()</vt:lpstr>
      <vt:lpstr>mutate()</vt:lpstr>
      <vt:lpstr>mutate()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Amrom</cp:lastModifiedBy>
  <cp:revision>299</cp:revision>
  <cp:lastPrinted>2019-05-03T14:53:33Z</cp:lastPrinted>
  <dcterms:modified xsi:type="dcterms:W3CDTF">2022-04-29T22:24:09Z</dcterms:modified>
</cp:coreProperties>
</file>